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116" d="100"/>
          <a:sy n="116" d="100"/>
        </p:scale>
        <p:origin x="336"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7" Type="http://schemas.openxmlformats.org/officeDocument/2006/relationships/tableStyles" Target="tableStyles.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58000"/>
          </a:blip>
          <a:stretch>
            <a:fillRect/>
          </a:stretch>
        </a:blipFill>
        <a:effectLst/>
      </p:bgPr>
    </p:bg>
    <p:spTree>
      <p:nvGrpSpPr>
        <p:cNvPr id="1" name=""/>
        <p:cNvGrpSpPr/>
        <p:nvPr/>
      </p:nvGrpSpPr>
      <p:grpSpPr/>
      <p:sp>
        <p:nvSpPr>
          <p:cNvPr id="2" name="标题 1"/>
          <p:cNvSpPr>
            <a:spLocks noGrp="1"/>
          </p:cNvSpPr>
          <p:nvPr>
            <p:ph type="ctrTitle"/>
          </p:nvPr>
        </p:nvSpPr>
        <p:spPr>
          <a:xfrm>
            <a:off x="715645" y="1979295"/>
            <a:ext cx="10942955" cy="1184275"/>
          </a:xfrm>
        </p:spPr>
        <p:txBody>
          <a:bodyPr>
            <a:noAutofit/>
          </a:bodyPr>
          <a:p>
            <a:r>
              <a:rPr lang="en-US" altLang="zh-CN" sz="4400" b="1">
                <a:gradFill>
                  <a:gsLst>
                    <a:gs pos="50000">
                      <a:srgbClr val="1F5FBF"/>
                    </a:gs>
                    <a:gs pos="0">
                      <a:srgbClr val="1486CB"/>
                    </a:gs>
                    <a:gs pos="100000">
                      <a:srgbClr val="2A34B2"/>
                    </a:gs>
                  </a:gsLst>
                  <a:lin ang="5400000" scaled="1"/>
                </a:gradFill>
                <a:latin typeface="黑体" panose="02010609060101010101" charset="-122"/>
                <a:ea typeface="黑体" panose="02010609060101010101" charset="-122"/>
                <a:cs typeface="黑体" panose="02010609060101010101" charset="-122"/>
              </a:rPr>
              <a:t>“</a:t>
            </a:r>
            <a:r>
              <a:rPr lang="zh-CN" altLang="en-US" sz="4400" b="1">
                <a:gradFill>
                  <a:gsLst>
                    <a:gs pos="50000">
                      <a:srgbClr val="1F5FBF"/>
                    </a:gs>
                    <a:gs pos="0">
                      <a:srgbClr val="1486CB"/>
                    </a:gs>
                    <a:gs pos="100000">
                      <a:srgbClr val="2A34B2"/>
                    </a:gs>
                  </a:gsLst>
                  <a:lin ang="5400000" scaled="1"/>
                </a:gradFill>
                <a:latin typeface="黑体" panose="02010609060101010101" charset="-122"/>
                <a:ea typeface="黑体" panose="02010609060101010101" charset="-122"/>
                <a:cs typeface="黑体" panose="02010609060101010101" charset="-122"/>
              </a:rPr>
              <a:t>赛轮</a:t>
            </a:r>
            <a:r>
              <a:rPr lang="en-US" altLang="zh-CN" sz="4400" b="1">
                <a:gradFill>
                  <a:gsLst>
                    <a:gs pos="50000">
                      <a:srgbClr val="1F5FBF"/>
                    </a:gs>
                    <a:gs pos="0">
                      <a:srgbClr val="1486CB"/>
                    </a:gs>
                    <a:gs pos="100000">
                      <a:srgbClr val="2A34B2"/>
                    </a:gs>
                  </a:gsLst>
                  <a:lin ang="5400000" scaled="1"/>
                </a:gradFill>
                <a:latin typeface="黑体" panose="02010609060101010101" charset="-122"/>
                <a:ea typeface="黑体" panose="02010609060101010101" charset="-122"/>
                <a:cs typeface="黑体" panose="02010609060101010101" charset="-122"/>
              </a:rPr>
              <a:t>·</a:t>
            </a:r>
            <a:r>
              <a:rPr lang="zh-CN" altLang="en-US" sz="4400" b="1">
                <a:gradFill>
                  <a:gsLst>
                    <a:gs pos="50000">
                      <a:srgbClr val="1F5FBF"/>
                    </a:gs>
                    <a:gs pos="0">
                      <a:srgbClr val="1486CB"/>
                    </a:gs>
                    <a:gs pos="100000">
                      <a:srgbClr val="2A34B2"/>
                    </a:gs>
                  </a:gsLst>
                  <a:lin ang="5400000" scaled="1"/>
                </a:gradFill>
                <a:latin typeface="黑体" panose="02010609060101010101" charset="-122"/>
                <a:ea typeface="黑体" panose="02010609060101010101" charset="-122"/>
                <a:cs typeface="黑体" panose="02010609060101010101" charset="-122"/>
              </a:rPr>
              <a:t>液体黄金杯</a:t>
            </a:r>
            <a:r>
              <a:rPr lang="en-US" altLang="zh-CN" sz="4400" b="1">
                <a:gradFill>
                  <a:gsLst>
                    <a:gs pos="50000">
                      <a:srgbClr val="1F5FBF"/>
                    </a:gs>
                    <a:gs pos="0">
                      <a:srgbClr val="1486CB"/>
                    </a:gs>
                    <a:gs pos="100000">
                      <a:srgbClr val="2A34B2"/>
                    </a:gs>
                  </a:gsLst>
                  <a:lin ang="5400000" scaled="1"/>
                </a:gradFill>
                <a:latin typeface="黑体" panose="02010609060101010101" charset="-122"/>
                <a:ea typeface="黑体" panose="02010609060101010101" charset="-122"/>
                <a:cs typeface="黑体" panose="02010609060101010101" charset="-122"/>
              </a:rPr>
              <a:t>”</a:t>
            </a:r>
            <a:r>
              <a:rPr lang="zh-CN" altLang="en-US" sz="4400" b="1">
                <a:gradFill>
                  <a:gsLst>
                    <a:gs pos="50000">
                      <a:srgbClr val="1F5FBF"/>
                    </a:gs>
                    <a:gs pos="0">
                      <a:srgbClr val="1486CB"/>
                    </a:gs>
                    <a:gs pos="100000">
                      <a:srgbClr val="2A34B2"/>
                    </a:gs>
                  </a:gsLst>
                  <a:lin ang="5400000" scaled="1"/>
                </a:gradFill>
                <a:latin typeface="黑体" panose="02010609060101010101" charset="-122"/>
                <a:ea typeface="黑体" panose="02010609060101010101" charset="-122"/>
                <a:cs typeface="黑体" panose="02010609060101010101" charset="-122"/>
              </a:rPr>
              <a:t>第十四届中国大学生高分子材料创新创业大赛</a:t>
            </a:r>
            <a:endParaRPr lang="zh-CN" altLang="en-US" sz="4400" b="1">
              <a:gradFill>
                <a:gsLst>
                  <a:gs pos="50000">
                    <a:srgbClr val="1F5FBF"/>
                  </a:gs>
                  <a:gs pos="0">
                    <a:srgbClr val="1486CB"/>
                  </a:gs>
                  <a:gs pos="100000">
                    <a:srgbClr val="2A34B2"/>
                  </a:gs>
                </a:gsLst>
                <a:lin ang="5400000" scaled="1"/>
              </a:gradFill>
              <a:latin typeface="黑体" panose="02010609060101010101" charset="-122"/>
              <a:ea typeface="黑体" panose="02010609060101010101" charset="-122"/>
              <a:cs typeface="黑体" panose="02010609060101010101" charset="-122"/>
            </a:endParaRPr>
          </a:p>
        </p:txBody>
      </p:sp>
      <p:sp>
        <p:nvSpPr>
          <p:cNvPr id="3" name="副标题 2"/>
          <p:cNvSpPr>
            <a:spLocks noGrp="1"/>
          </p:cNvSpPr>
          <p:nvPr>
            <p:ph type="subTitle" idx="1"/>
          </p:nvPr>
        </p:nvSpPr>
        <p:spPr>
          <a:xfrm>
            <a:off x="1524000" y="4054158"/>
            <a:ext cx="9144000" cy="1655762"/>
          </a:xfrm>
        </p:spPr>
        <p:txBody>
          <a:bodyPr/>
          <a:p>
            <a:r>
              <a:rPr lang="zh-CN" altLang="en-US" sz="4400" b="1">
                <a:gradFill>
                  <a:gsLst>
                    <a:gs pos="50000">
                      <a:srgbClr val="1F5FBF"/>
                    </a:gs>
                    <a:gs pos="0">
                      <a:srgbClr val="1486CB"/>
                    </a:gs>
                    <a:gs pos="100000">
                      <a:srgbClr val="2A34B2"/>
                    </a:gs>
                  </a:gsLst>
                  <a:lin ang="5400000" scaled="1"/>
                </a:gradFill>
                <a:latin typeface="黑体" panose="02010609060101010101" charset="-122"/>
                <a:ea typeface="黑体" panose="02010609060101010101" charset="-122"/>
                <a:cs typeface="黑体" panose="02010609060101010101" charset="-122"/>
              </a:rPr>
              <a:t>职业生涯发展展示PPT</a:t>
            </a:r>
            <a:endParaRPr lang="zh-CN" altLang="en-US" sz="4400" b="1">
              <a:gradFill>
                <a:gsLst>
                  <a:gs pos="50000">
                    <a:srgbClr val="1F5FBF"/>
                  </a:gs>
                  <a:gs pos="0">
                    <a:srgbClr val="1486CB"/>
                  </a:gs>
                  <a:gs pos="100000">
                    <a:srgbClr val="2A34B2"/>
                  </a:gs>
                </a:gsLst>
                <a:lin ang="5400000" scaled="1"/>
              </a:gra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58000"/>
          </a:blip>
          <a:stretch>
            <a:fillRect/>
          </a:stretch>
        </a:blipFill>
        <a:effectLst/>
      </p:bgPr>
    </p:bg>
    <p:spTree>
      <p:nvGrpSpPr>
        <p:cNvPr id="1" name=""/>
        <p:cNvGrpSpPr/>
        <p:nvPr/>
      </p:nvGrpSpPr>
      <p:grpSpPr/>
      <p:sp>
        <p:nvSpPr>
          <p:cNvPr id="2" name="标题 1"/>
          <p:cNvSpPr>
            <a:spLocks noGrp="1"/>
          </p:cNvSpPr>
          <p:nvPr>
            <p:ph type="ctrTitle"/>
          </p:nvPr>
        </p:nvSpPr>
        <p:spPr>
          <a:xfrm>
            <a:off x="586105" y="1214755"/>
            <a:ext cx="10942955" cy="2214245"/>
          </a:xfrm>
        </p:spPr>
        <p:txBody>
          <a:bodyPr>
            <a:noAutofit/>
          </a:bodyPr>
          <a:p>
            <a:pPr algn="just"/>
            <a:r>
              <a:rPr lang="zh-CN" altLang="en-US" sz="3200" b="1">
                <a:gradFill>
                  <a:gsLst>
                    <a:gs pos="50000">
                      <a:srgbClr val="1F5FBF"/>
                    </a:gs>
                    <a:gs pos="0">
                      <a:srgbClr val="1486CB"/>
                    </a:gs>
                    <a:gs pos="100000">
                      <a:srgbClr val="2A34B2"/>
                    </a:gs>
                  </a:gsLst>
                  <a:lin ang="5400000" scaled="1"/>
                </a:gradFill>
                <a:latin typeface="黑体" panose="02010609060101010101" charset="-122"/>
                <a:ea typeface="黑体" panose="02010609060101010101" charset="-122"/>
                <a:cs typeface="黑体" panose="02010609060101010101" charset="-122"/>
              </a:rPr>
              <a:t>本</a:t>
            </a:r>
            <a:r>
              <a:rPr lang="en-US" altLang="zh-CN" sz="3200" b="1">
                <a:gradFill>
                  <a:gsLst>
                    <a:gs pos="50000">
                      <a:srgbClr val="1F5FBF"/>
                    </a:gs>
                    <a:gs pos="0">
                      <a:srgbClr val="1486CB"/>
                    </a:gs>
                    <a:gs pos="100000">
                      <a:srgbClr val="2A34B2"/>
                    </a:gs>
                  </a:gsLst>
                  <a:lin ang="5400000" scaled="1"/>
                </a:gradFill>
                <a:latin typeface="黑体" panose="02010609060101010101" charset="-122"/>
                <a:ea typeface="黑体" panose="02010609060101010101" charset="-122"/>
                <a:cs typeface="黑体" panose="02010609060101010101" charset="-122"/>
              </a:rPr>
              <a:t>PPT</a:t>
            </a:r>
            <a:r>
              <a:rPr lang="zh-CN" altLang="en-US" sz="3200" b="1">
                <a:gradFill>
                  <a:gsLst>
                    <a:gs pos="50000">
                      <a:srgbClr val="1F5FBF"/>
                    </a:gs>
                    <a:gs pos="0">
                      <a:srgbClr val="1486CB"/>
                    </a:gs>
                    <a:gs pos="100000">
                      <a:srgbClr val="2A34B2"/>
                    </a:gs>
                  </a:gsLst>
                  <a:lin ang="5400000" scaled="1"/>
                </a:gradFill>
                <a:latin typeface="黑体" panose="02010609060101010101" charset="-122"/>
                <a:ea typeface="黑体" panose="02010609060101010101" charset="-122"/>
                <a:cs typeface="黑体" panose="02010609060101010101" charset="-122"/>
              </a:rPr>
              <a:t>为参赛学生以个人</a:t>
            </a:r>
            <a:r>
              <a:rPr lang="zh-CN" altLang="en-US" sz="3200" b="1">
                <a:gradFill>
                  <a:gsLst>
                    <a:gs pos="50000">
                      <a:srgbClr val="1F5FBF"/>
                    </a:gs>
                    <a:gs pos="0">
                      <a:srgbClr val="1486CB"/>
                    </a:gs>
                    <a:gs pos="100000">
                      <a:srgbClr val="2A34B2"/>
                    </a:gs>
                  </a:gsLst>
                  <a:lin ang="5400000" scaled="1"/>
                </a:gradFill>
                <a:latin typeface="黑体" panose="02010609060101010101" charset="-122"/>
                <a:ea typeface="黑体" panose="02010609060101010101" charset="-122"/>
                <a:cs typeface="黑体" panose="02010609060101010101" charset="-122"/>
              </a:rPr>
              <a:t>身份自愿制作，与</a:t>
            </a:r>
            <a:r>
              <a:rPr lang="en-US" altLang="zh-CN" sz="3200" b="1">
                <a:gradFill>
                  <a:gsLst>
                    <a:gs pos="50000">
                      <a:srgbClr val="1F5FBF"/>
                    </a:gs>
                    <a:gs pos="0">
                      <a:srgbClr val="1486CB"/>
                    </a:gs>
                    <a:gs pos="100000">
                      <a:srgbClr val="2A34B2"/>
                    </a:gs>
                  </a:gsLst>
                  <a:lin ang="5400000" scaled="1"/>
                </a:gradFill>
                <a:latin typeface="黑体" panose="02010609060101010101" charset="-122"/>
                <a:ea typeface="黑体" panose="02010609060101010101" charset="-122"/>
                <a:cs typeface="黑体" panose="02010609060101010101" charset="-122"/>
              </a:rPr>
              <a:t>PMC</a:t>
            </a:r>
            <a:r>
              <a:rPr lang="zh-CN" altLang="en-US" sz="3200" b="1">
                <a:gradFill>
                  <a:gsLst>
                    <a:gs pos="50000">
                      <a:srgbClr val="1F5FBF"/>
                    </a:gs>
                    <a:gs pos="0">
                      <a:srgbClr val="1486CB"/>
                    </a:gs>
                    <a:gs pos="100000">
                      <a:srgbClr val="2A34B2"/>
                    </a:gs>
                  </a:gsLst>
                  <a:lin ang="5400000" scaled="1"/>
                </a:gradFill>
                <a:latin typeface="黑体" panose="02010609060101010101" charset="-122"/>
                <a:ea typeface="黑体" panose="02010609060101010101" charset="-122"/>
                <a:cs typeface="黑体" panose="02010609060101010101" charset="-122"/>
              </a:rPr>
              <a:t>大赛主体赛事评分</a:t>
            </a:r>
            <a:r>
              <a:rPr lang="zh-CN" altLang="en-US" sz="3200" b="1">
                <a:gradFill>
                  <a:gsLst>
                    <a:gs pos="50000">
                      <a:srgbClr val="1F5FBF"/>
                    </a:gs>
                    <a:gs pos="0">
                      <a:srgbClr val="1486CB"/>
                    </a:gs>
                    <a:gs pos="100000">
                      <a:srgbClr val="2A34B2"/>
                    </a:gs>
                  </a:gsLst>
                  <a:lin ang="5400000" scaled="1"/>
                </a:gradFill>
                <a:latin typeface="黑体" panose="02010609060101010101" charset="-122"/>
                <a:ea typeface="黑体" panose="02010609060101010101" charset="-122"/>
                <a:cs typeface="黑体" panose="02010609060101010101" charset="-122"/>
              </a:rPr>
              <a:t>互相独立。内容要求结合高分子材料行业发展趋势，阐述职业目标设定过程、实现目标的具体行动和阶段性成效、职业目标及行动的动态调整等，不超过</a:t>
            </a:r>
            <a:r>
              <a:rPr lang="en-US" altLang="zh-CN" sz="3200" b="1">
                <a:gradFill>
                  <a:gsLst>
                    <a:gs pos="50000">
                      <a:srgbClr val="1F5FBF"/>
                    </a:gs>
                    <a:gs pos="0">
                      <a:srgbClr val="1486CB"/>
                    </a:gs>
                    <a:gs pos="100000">
                      <a:srgbClr val="2A34B2"/>
                    </a:gs>
                  </a:gsLst>
                  <a:lin ang="5400000" scaled="1"/>
                </a:gradFill>
                <a:latin typeface="黑体" panose="02010609060101010101" charset="-122"/>
                <a:ea typeface="黑体" panose="02010609060101010101" charset="-122"/>
                <a:cs typeface="黑体" panose="02010609060101010101" charset="-122"/>
              </a:rPr>
              <a:t>50MB</a:t>
            </a:r>
            <a:r>
              <a:rPr lang="zh-CN" altLang="en-US" sz="3200" b="1">
                <a:gradFill>
                  <a:gsLst>
                    <a:gs pos="50000">
                      <a:srgbClr val="1F5FBF"/>
                    </a:gs>
                    <a:gs pos="0">
                      <a:srgbClr val="1486CB"/>
                    </a:gs>
                    <a:gs pos="100000">
                      <a:srgbClr val="2A34B2"/>
                    </a:gs>
                  </a:gsLst>
                  <a:lin ang="5400000" scaled="1"/>
                </a:gradFill>
                <a:latin typeface="黑体" panose="02010609060101010101" charset="-122"/>
                <a:ea typeface="黑体" panose="02010609060101010101" charset="-122"/>
                <a:cs typeface="黑体" panose="02010609060101010101" charset="-122"/>
              </a:rPr>
              <a:t>，可嵌入视频（如企业调研、实验室实践记录等）</a:t>
            </a:r>
            <a:endParaRPr lang="zh-CN" altLang="en-US" sz="3200" b="1">
              <a:gradFill>
                <a:gsLst>
                  <a:gs pos="50000">
                    <a:srgbClr val="1F5FBF"/>
                  </a:gs>
                  <a:gs pos="0">
                    <a:srgbClr val="1486CB"/>
                  </a:gs>
                  <a:gs pos="100000">
                    <a:srgbClr val="2A34B2"/>
                  </a:gs>
                </a:gsLst>
                <a:lin ang="5400000" scaled="1"/>
              </a:gra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165</Words>
  <Application>WPS 演示</Application>
  <PresentationFormat>宽屏</PresentationFormat>
  <Paragraphs>6</Paragraphs>
  <Slides>2</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vt:i4>
      </vt:variant>
    </vt:vector>
  </HeadingPairs>
  <TitlesOfParts>
    <vt:vector size="10" baseType="lpstr">
      <vt:lpstr>Arial</vt:lpstr>
      <vt:lpstr>宋体</vt:lpstr>
      <vt:lpstr>Wingdings</vt:lpstr>
      <vt:lpstr>黑体</vt:lpstr>
      <vt:lpstr>微软雅黑</vt:lpstr>
      <vt:lpstr>Arial Unicode MS</vt:lpstr>
      <vt:lpstr>Calibri</vt:lpstr>
      <vt:lpstr>WPS</vt:lpstr>
      <vt:lpstr>“赛轮·液体黄金杯”第十四届中国大学生高分子材料创新创业大赛暨首届全国大学生高分子材料职业规划大赛（筹）</vt:lpstr>
      <vt:lpstr>本PPT为参赛学生自愿制作，与PMC大赛主体赛事评分互相独立。内容要求结合高分子材料行业发展趋势，阐述职业目标设定过程、实现目标的具体行动和阶段性成效、职业目标及行动的动态调整等，不超过50MB，可嵌入视频（如企业调研、实验室实践记录等）</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胡紫腾</dc:creator>
  <cp:lastModifiedBy>胡紫腾GK</cp:lastModifiedBy>
  <cp:revision>7</cp:revision>
  <dcterms:created xsi:type="dcterms:W3CDTF">2023-08-09T12:44:00Z</dcterms:created>
  <dcterms:modified xsi:type="dcterms:W3CDTF">2026-04-21T02:09:19Z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2052-12.1.0.25865</vt:lpwstr>
  </property>
  <property fmtid="{D5CDD505-2E9C-101B-9397-08002B2CF9AE}" pid="3" name="ICV">
    <vt:lpwstr>8D1F8AE5BC31489DBBCDF79C667BC2FC_12</vt:lpwstr>
  </property>
</Properties>
</file>